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4" r:id="rId7"/>
    <p:sldId id="262" r:id="rId8"/>
    <p:sldId id="261" r:id="rId9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74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E47D4-8331-45C1-8001-26D08C61031A}" type="datetimeFigureOut">
              <a:rPr lang="hu-HU" smtClean="0"/>
              <a:t>2016. 03. 19.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FF3CD-B502-4D56-9841-5137C47C814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52727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E47D4-8331-45C1-8001-26D08C61031A}" type="datetimeFigureOut">
              <a:rPr lang="hu-HU" smtClean="0"/>
              <a:t>2016. 03. 19.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FF3CD-B502-4D56-9841-5137C47C814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43516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E47D4-8331-45C1-8001-26D08C61031A}" type="datetimeFigureOut">
              <a:rPr lang="hu-HU" smtClean="0"/>
              <a:t>2016. 03. 19.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FF3CD-B502-4D56-9841-5137C47C814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50525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E47D4-8331-45C1-8001-26D08C61031A}" type="datetimeFigureOut">
              <a:rPr lang="hu-HU" smtClean="0"/>
              <a:t>2016. 03. 19.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FF3CD-B502-4D56-9841-5137C47C814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08562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E47D4-8331-45C1-8001-26D08C61031A}" type="datetimeFigureOut">
              <a:rPr lang="hu-HU" smtClean="0"/>
              <a:t>2016. 03. 19.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FF3CD-B502-4D56-9841-5137C47C814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55061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E47D4-8331-45C1-8001-26D08C61031A}" type="datetimeFigureOut">
              <a:rPr lang="hu-HU" smtClean="0"/>
              <a:t>2016. 03. 19.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FF3CD-B502-4D56-9841-5137C47C814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17220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E47D4-8331-45C1-8001-26D08C61031A}" type="datetimeFigureOut">
              <a:rPr lang="hu-HU" smtClean="0"/>
              <a:t>2016. 03. 19.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FF3CD-B502-4D56-9841-5137C47C814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76253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E47D4-8331-45C1-8001-26D08C61031A}" type="datetimeFigureOut">
              <a:rPr lang="hu-HU" smtClean="0"/>
              <a:t>2016. 03. 19.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FF3CD-B502-4D56-9841-5137C47C814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82372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E47D4-8331-45C1-8001-26D08C61031A}" type="datetimeFigureOut">
              <a:rPr lang="hu-HU" smtClean="0"/>
              <a:t>2016. 03. 19.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FF3CD-B502-4D56-9841-5137C47C814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95925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E47D4-8331-45C1-8001-26D08C61031A}" type="datetimeFigureOut">
              <a:rPr lang="hu-HU" smtClean="0"/>
              <a:t>2016. 03. 19.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FF3CD-B502-4D56-9841-5137C47C814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22573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E47D4-8331-45C1-8001-26D08C61031A}" type="datetimeFigureOut">
              <a:rPr lang="hu-HU" smtClean="0"/>
              <a:t>2016. 03. 19.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FF3CD-B502-4D56-9841-5137C47C814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59239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DE47D4-8331-45C1-8001-26D08C61031A}" type="datetimeFigureOut">
              <a:rPr lang="hu-HU" smtClean="0"/>
              <a:t>2016. 03. 19.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9FF3CD-B502-4D56-9841-5137C47C814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73751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5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683568" y="1124744"/>
            <a:ext cx="7776864" cy="108012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Téglalap 3"/>
          <p:cNvSpPr/>
          <p:nvPr/>
        </p:nvSpPr>
        <p:spPr>
          <a:xfrm>
            <a:off x="3347864" y="2298871"/>
            <a:ext cx="2520280" cy="1944216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3568" y="908720"/>
            <a:ext cx="7772400" cy="1470025"/>
          </a:xfrm>
        </p:spPr>
        <p:txBody>
          <a:bodyPr>
            <a:normAutofit/>
          </a:bodyPr>
          <a:lstStyle/>
          <a:p>
            <a:r>
              <a:rPr lang="hu-HU" sz="8000" b="1" dirty="0" smtClean="0">
                <a:solidFill>
                  <a:srgbClr val="C00000"/>
                </a:solidFill>
                <a:latin typeface="Impact" panose="020B0806030902050204" pitchFamily="34" charset="0"/>
              </a:rPr>
              <a:t>Csongor és Tünde</a:t>
            </a:r>
            <a:endParaRPr lang="hu-HU" sz="8000" b="1" dirty="0">
              <a:solidFill>
                <a:srgbClr val="C00000"/>
              </a:solidFill>
              <a:latin typeface="Impact" panose="020B0806030902050204" pitchFamily="34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403648" y="2204864"/>
            <a:ext cx="6400800" cy="2353816"/>
          </a:xfrm>
        </p:spPr>
        <p:txBody>
          <a:bodyPr/>
          <a:lstStyle/>
          <a:p>
            <a:r>
              <a:rPr lang="hu-HU" sz="4000" dirty="0" smtClean="0">
                <a:solidFill>
                  <a:srgbClr val="C00000"/>
                </a:solidFill>
                <a:latin typeface="Impact" panose="020B0806030902050204" pitchFamily="34" charset="0"/>
              </a:rPr>
              <a:t>Rendezte:</a:t>
            </a:r>
          </a:p>
          <a:p>
            <a:r>
              <a:rPr lang="hu-HU" sz="4000" dirty="0" err="1" smtClean="0">
                <a:solidFill>
                  <a:srgbClr val="C00000"/>
                </a:solidFill>
                <a:latin typeface="Impact" panose="020B0806030902050204" pitchFamily="34" charset="0"/>
              </a:rPr>
              <a:t>Paulay</a:t>
            </a:r>
            <a:r>
              <a:rPr lang="hu-HU" sz="4000" dirty="0" smtClean="0">
                <a:solidFill>
                  <a:srgbClr val="C00000"/>
                </a:solidFill>
                <a:latin typeface="Impact" panose="020B0806030902050204" pitchFamily="34" charset="0"/>
              </a:rPr>
              <a:t> Ede</a:t>
            </a:r>
          </a:p>
          <a:p>
            <a:r>
              <a:rPr lang="hu-HU" dirty="0" smtClean="0">
                <a:solidFill>
                  <a:srgbClr val="C00000"/>
                </a:solidFill>
                <a:latin typeface="Impact" panose="020B0806030902050204" pitchFamily="34" charset="0"/>
              </a:rPr>
              <a:t>1879</a:t>
            </a:r>
          </a:p>
        </p:txBody>
      </p:sp>
    </p:spTree>
    <p:extLst>
      <p:ext uri="{BB962C8B-B14F-4D97-AF65-F5344CB8AC3E}">
        <p14:creationId xmlns:p14="http://schemas.microsoft.com/office/powerpoint/2010/main" val="2445913961"/>
      </p:ext>
    </p:extLst>
  </p:cSld>
  <p:clrMapOvr>
    <a:masterClrMapping/>
  </p:clrMapOvr>
  <p:transition spd="slow" advClick="0" advTm="2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églalap 5"/>
          <p:cNvSpPr/>
          <p:nvPr/>
        </p:nvSpPr>
        <p:spPr>
          <a:xfrm>
            <a:off x="2915816" y="476672"/>
            <a:ext cx="3312368" cy="72008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Téglalap 4"/>
          <p:cNvSpPr/>
          <p:nvPr/>
        </p:nvSpPr>
        <p:spPr>
          <a:xfrm>
            <a:off x="467544" y="1864142"/>
            <a:ext cx="8064896" cy="4085138"/>
          </a:xfrm>
          <a:prstGeom prst="rect">
            <a:avLst/>
          </a:prstGeom>
          <a:solidFill>
            <a:schemeClr val="bg1">
              <a:alpha val="4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5400" b="1" dirty="0" err="1" smtClean="0">
                <a:solidFill>
                  <a:srgbClr val="C00000"/>
                </a:solidFill>
                <a:latin typeface="Impact" panose="020B0806030902050204" pitchFamily="34" charset="0"/>
              </a:rPr>
              <a:t>Paulay</a:t>
            </a:r>
            <a:r>
              <a:rPr lang="hu-HU" sz="5400" b="1" dirty="0" smtClean="0">
                <a:solidFill>
                  <a:srgbClr val="C00000"/>
                </a:solidFill>
                <a:latin typeface="Impact" panose="020B0806030902050204" pitchFamily="34" charset="0"/>
              </a:rPr>
              <a:t> Ede</a:t>
            </a:r>
            <a:endParaRPr lang="hu-HU" sz="5400" b="1" dirty="0">
              <a:solidFill>
                <a:srgbClr val="C00000"/>
              </a:solidFill>
              <a:latin typeface="Impact" panose="020B080603090205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9757" y="1633462"/>
            <a:ext cx="8229600" cy="4525962"/>
          </a:xfrm>
        </p:spPr>
        <p:txBody>
          <a:bodyPr>
            <a:normAutofit fontScale="92500" lnSpcReduction="20000"/>
          </a:bodyPr>
          <a:lstStyle/>
          <a:p>
            <a:endParaRPr lang="hu-HU" dirty="0" smtClean="0">
              <a:solidFill>
                <a:srgbClr val="C00000"/>
              </a:solidFill>
              <a:latin typeface="Impact" panose="020B0806030902050204" pitchFamily="34" charset="0"/>
            </a:endParaRPr>
          </a:p>
          <a:p>
            <a:r>
              <a:rPr lang="hu-HU" dirty="0" smtClean="0">
                <a:solidFill>
                  <a:srgbClr val="C00000"/>
                </a:solidFill>
                <a:latin typeface="Impact" panose="020B0806030902050204" pitchFamily="34" charset="0"/>
              </a:rPr>
              <a:t>Született: 1836. március 12. (Tokaj)</a:t>
            </a:r>
          </a:p>
          <a:p>
            <a:r>
              <a:rPr lang="hu-HU" dirty="0" smtClean="0">
                <a:solidFill>
                  <a:srgbClr val="C00000"/>
                </a:solidFill>
                <a:latin typeface="Impact" panose="020B0806030902050204" pitchFamily="34" charset="0"/>
              </a:rPr>
              <a:t>Elhunyt: 1894. március 12. (Budapest)</a:t>
            </a:r>
          </a:p>
          <a:p>
            <a:r>
              <a:rPr lang="hu-HU" dirty="0" smtClean="0">
                <a:solidFill>
                  <a:srgbClr val="C00000"/>
                </a:solidFill>
                <a:latin typeface="Impact" panose="020B0806030902050204" pitchFamily="34" charset="0"/>
              </a:rPr>
              <a:t>A magyar színművészet egyik legnagyobb alakja</a:t>
            </a:r>
          </a:p>
          <a:p>
            <a:r>
              <a:rPr lang="hu-HU" dirty="0" smtClean="0">
                <a:solidFill>
                  <a:srgbClr val="C00000"/>
                </a:solidFill>
                <a:latin typeface="Impact" panose="020B0806030902050204" pitchFamily="34" charset="0"/>
              </a:rPr>
              <a:t>Vándorszínészként járt Kolozsváron, Szegeden, Debrecenben, Győrben, ahol eleinte súgóként alkalmazták.</a:t>
            </a:r>
          </a:p>
          <a:p>
            <a:r>
              <a:rPr lang="hu-HU" dirty="0" smtClean="0">
                <a:solidFill>
                  <a:srgbClr val="C00000"/>
                </a:solidFill>
                <a:latin typeface="Impact" panose="020B0806030902050204" pitchFamily="34" charset="0"/>
              </a:rPr>
              <a:t>Mikor Szigligeti Ede 1878. január 19-én elhunyt, Podmaniczky Frigyes őt nevezte ki a Nemzeti Színház drámai igazgatójának.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-6592"/>
            <a:ext cx="2771800" cy="3827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849741"/>
      </p:ext>
    </p:extLst>
  </p:cSld>
  <p:clrMapOvr>
    <a:masterClrMapping/>
  </p:clrMapOvr>
  <p:transition spd="slow" advClick="0" advTm="1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4000"/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églalap 5"/>
          <p:cNvSpPr/>
          <p:nvPr/>
        </p:nvSpPr>
        <p:spPr>
          <a:xfrm>
            <a:off x="2267744" y="476672"/>
            <a:ext cx="4608512" cy="792088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Téglalap 3"/>
          <p:cNvSpPr/>
          <p:nvPr/>
        </p:nvSpPr>
        <p:spPr>
          <a:xfrm>
            <a:off x="395536" y="1484784"/>
            <a:ext cx="8352928" cy="4464496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800" b="1" dirty="0" smtClean="0">
                <a:solidFill>
                  <a:srgbClr val="C00000"/>
                </a:solidFill>
                <a:latin typeface="Impact" panose="020B0806030902050204" pitchFamily="34" charset="0"/>
              </a:rPr>
              <a:t>Főbb rendezései</a:t>
            </a:r>
            <a:endParaRPr lang="hu-HU" sz="4800" b="1" dirty="0">
              <a:solidFill>
                <a:srgbClr val="C00000"/>
              </a:solidFill>
              <a:latin typeface="Impact" panose="020B080603090205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hu-HU" dirty="0" smtClean="0">
                <a:solidFill>
                  <a:srgbClr val="C00000"/>
                </a:solidFill>
                <a:latin typeface="Impact" panose="020B0806030902050204" pitchFamily="34" charset="0"/>
              </a:rPr>
              <a:t>Vörösmarty: Csongor és Tünde – saját átdolgozásában, 1879.</a:t>
            </a:r>
          </a:p>
          <a:p>
            <a:r>
              <a:rPr lang="hu-HU" dirty="0" smtClean="0">
                <a:solidFill>
                  <a:srgbClr val="C00000"/>
                </a:solidFill>
                <a:latin typeface="Impact" panose="020B0806030902050204" pitchFamily="34" charset="0"/>
              </a:rPr>
              <a:t>Shakespeare ciklus: - Hamlet, Szentivánéji álom, </a:t>
            </a:r>
            <a:r>
              <a:rPr lang="hu-HU" dirty="0" err="1" smtClean="0">
                <a:solidFill>
                  <a:srgbClr val="C00000"/>
                </a:solidFill>
                <a:latin typeface="Impact" panose="020B0806030902050204" pitchFamily="34" charset="0"/>
              </a:rPr>
              <a:t>Coriolanus</a:t>
            </a:r>
            <a:r>
              <a:rPr lang="hu-HU" dirty="0" smtClean="0">
                <a:solidFill>
                  <a:srgbClr val="C00000"/>
                </a:solidFill>
                <a:latin typeface="Impact" panose="020B0806030902050204" pitchFamily="34" charset="0"/>
              </a:rPr>
              <a:t>, Rómeó és Júlia, Július Caesar, Macbeth</a:t>
            </a:r>
          </a:p>
          <a:p>
            <a:r>
              <a:rPr lang="hu-HU" dirty="0" smtClean="0">
                <a:solidFill>
                  <a:srgbClr val="C00000"/>
                </a:solidFill>
                <a:latin typeface="Impact" panose="020B0806030902050204" pitchFamily="34" charset="0"/>
              </a:rPr>
              <a:t>Szophoklész: Antigoné</a:t>
            </a:r>
          </a:p>
          <a:p>
            <a:r>
              <a:rPr lang="hu-HU" dirty="0" smtClean="0">
                <a:solidFill>
                  <a:srgbClr val="C00000"/>
                </a:solidFill>
                <a:latin typeface="Impact" panose="020B0806030902050204" pitchFamily="34" charset="0"/>
              </a:rPr>
              <a:t>Beaumarchais: Figaro házassága, A sevillai borbély</a:t>
            </a:r>
          </a:p>
          <a:p>
            <a:r>
              <a:rPr lang="hu-HU" dirty="0" smtClean="0">
                <a:solidFill>
                  <a:srgbClr val="C00000"/>
                </a:solidFill>
                <a:latin typeface="Impact" panose="020B0806030902050204" pitchFamily="34" charset="0"/>
              </a:rPr>
              <a:t>Csiky Gergely és Ibsen színművei</a:t>
            </a:r>
          </a:p>
          <a:p>
            <a:endParaRPr lang="hu-HU" dirty="0" smtClean="0">
              <a:solidFill>
                <a:srgbClr val="C00000"/>
              </a:solidFill>
              <a:latin typeface="Impact" panose="020B0806030902050204" pitchFamily="34" charset="0"/>
            </a:endParaRPr>
          </a:p>
          <a:p>
            <a:r>
              <a:rPr lang="hu-HU" dirty="0" smtClean="0">
                <a:solidFill>
                  <a:srgbClr val="C00000"/>
                </a:solidFill>
                <a:latin typeface="Impact" panose="020B0806030902050204" pitchFamily="34" charset="0"/>
              </a:rPr>
              <a:t>Kitüntetései: 1881. - a "Ferenc József-rend lovagkeresztje" kitüntetést </a:t>
            </a:r>
            <a:r>
              <a:rPr lang="hu-HU" dirty="0" smtClean="0">
                <a:solidFill>
                  <a:srgbClr val="C00000"/>
                </a:solidFill>
                <a:latin typeface="Impact" panose="020B0806030902050204" pitchFamily="34" charset="0"/>
              </a:rPr>
              <a:t>kapta </a:t>
            </a:r>
            <a:r>
              <a:rPr lang="hu-HU" dirty="0" smtClean="0">
                <a:solidFill>
                  <a:srgbClr val="C00000"/>
                </a:solidFill>
                <a:latin typeface="Impact" panose="020B0806030902050204" pitchFamily="34" charset="0"/>
              </a:rPr>
              <a:t>a királytól</a:t>
            </a:r>
            <a:endParaRPr lang="hu-HU" dirty="0">
              <a:solidFill>
                <a:srgbClr val="C00000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9269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églalap 5"/>
          <p:cNvSpPr/>
          <p:nvPr/>
        </p:nvSpPr>
        <p:spPr>
          <a:xfrm>
            <a:off x="1907704" y="476672"/>
            <a:ext cx="5256584" cy="72008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Téglalap 2"/>
          <p:cNvSpPr/>
          <p:nvPr/>
        </p:nvSpPr>
        <p:spPr>
          <a:xfrm>
            <a:off x="395536" y="1556792"/>
            <a:ext cx="8424936" cy="4464496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800" dirty="0" smtClean="0">
                <a:solidFill>
                  <a:srgbClr val="C00000"/>
                </a:solidFill>
                <a:latin typeface="Impact" panose="020B0806030902050204" pitchFamily="34" charset="0"/>
              </a:rPr>
              <a:t>A Csongor és Tünde</a:t>
            </a:r>
            <a:endParaRPr lang="hu-HU" sz="4800" dirty="0">
              <a:solidFill>
                <a:srgbClr val="C00000"/>
              </a:solidFill>
              <a:latin typeface="Impact" panose="020B0806030902050204" pitchFamily="34" charset="0"/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38736" cy="4525963"/>
          </a:xfrm>
        </p:spPr>
        <p:txBody>
          <a:bodyPr>
            <a:normAutofit fontScale="92500" lnSpcReduction="10000"/>
          </a:bodyPr>
          <a:lstStyle/>
          <a:p>
            <a:r>
              <a:rPr lang="hu-HU" dirty="0" smtClean="0">
                <a:solidFill>
                  <a:srgbClr val="C00000"/>
                </a:solidFill>
                <a:latin typeface="Impact" panose="020B0806030902050204" pitchFamily="34" charset="0"/>
              </a:rPr>
              <a:t>Csongor</a:t>
            </a:r>
          </a:p>
          <a:p>
            <a:r>
              <a:rPr lang="hu-HU" dirty="0" smtClean="0">
                <a:solidFill>
                  <a:srgbClr val="C00000"/>
                </a:solidFill>
                <a:latin typeface="Impact" panose="020B0806030902050204" pitchFamily="34" charset="0"/>
              </a:rPr>
              <a:t>Tünde</a:t>
            </a:r>
          </a:p>
          <a:p>
            <a:r>
              <a:rPr lang="hu-HU" dirty="0" smtClean="0">
                <a:solidFill>
                  <a:srgbClr val="C00000"/>
                </a:solidFill>
                <a:latin typeface="Impact" panose="020B0806030902050204" pitchFamily="34" charset="0"/>
              </a:rPr>
              <a:t>Mirigy</a:t>
            </a:r>
          </a:p>
          <a:p>
            <a:r>
              <a:rPr lang="hu-HU" dirty="0" smtClean="0">
                <a:solidFill>
                  <a:srgbClr val="C00000"/>
                </a:solidFill>
                <a:latin typeface="Impact" panose="020B0806030902050204" pitchFamily="34" charset="0"/>
              </a:rPr>
              <a:t>Ledér</a:t>
            </a:r>
          </a:p>
          <a:p>
            <a:r>
              <a:rPr lang="hu-HU" dirty="0" smtClean="0">
                <a:solidFill>
                  <a:srgbClr val="C00000"/>
                </a:solidFill>
                <a:latin typeface="Impact" panose="020B0806030902050204" pitchFamily="34" charset="0"/>
              </a:rPr>
              <a:t>Ilma</a:t>
            </a:r>
          </a:p>
          <a:p>
            <a:r>
              <a:rPr lang="hu-HU" dirty="0" smtClean="0">
                <a:solidFill>
                  <a:srgbClr val="C00000"/>
                </a:solidFill>
                <a:latin typeface="Impact" panose="020B0806030902050204" pitchFamily="34" charset="0"/>
              </a:rPr>
              <a:t>Balga</a:t>
            </a:r>
          </a:p>
          <a:p>
            <a:r>
              <a:rPr lang="hu-HU" dirty="0" smtClean="0">
                <a:solidFill>
                  <a:srgbClr val="C00000"/>
                </a:solidFill>
                <a:latin typeface="Impact" panose="020B0806030902050204" pitchFamily="34" charset="0"/>
              </a:rPr>
              <a:t>Kalmár</a:t>
            </a:r>
          </a:p>
          <a:p>
            <a:r>
              <a:rPr lang="hu-HU" dirty="0" smtClean="0">
                <a:solidFill>
                  <a:srgbClr val="C00000"/>
                </a:solidFill>
                <a:latin typeface="Impact" panose="020B0806030902050204" pitchFamily="34" charset="0"/>
              </a:rPr>
              <a:t>Fejedelem</a:t>
            </a:r>
          </a:p>
          <a:p>
            <a:r>
              <a:rPr lang="hu-HU" dirty="0" smtClean="0">
                <a:solidFill>
                  <a:srgbClr val="C00000"/>
                </a:solidFill>
                <a:latin typeface="Impact" panose="020B0806030902050204" pitchFamily="34" charset="0"/>
              </a:rPr>
              <a:t>Tudós</a:t>
            </a:r>
          </a:p>
          <a:p>
            <a:r>
              <a:rPr lang="hu-HU" dirty="0" smtClean="0">
                <a:solidFill>
                  <a:srgbClr val="C00000"/>
                </a:solidFill>
                <a:latin typeface="Impact" panose="020B0806030902050204" pitchFamily="34" charset="0"/>
              </a:rPr>
              <a:t>Éj</a:t>
            </a:r>
            <a:endParaRPr lang="hu-HU" dirty="0">
              <a:solidFill>
                <a:srgbClr val="C00000"/>
              </a:solidFill>
              <a:latin typeface="Impact" panose="020B0806030902050204" pitchFamily="34" charset="0"/>
            </a:endParaRPr>
          </a:p>
        </p:txBody>
      </p:sp>
      <p:sp>
        <p:nvSpPr>
          <p:cNvPr id="5" name="Tartalom helye 4"/>
          <p:cNvSpPr>
            <a:spLocks noGrp="1"/>
          </p:cNvSpPr>
          <p:nvPr>
            <p:ph sz="half" idx="2"/>
          </p:nvPr>
        </p:nvSpPr>
        <p:spPr>
          <a:xfrm>
            <a:off x="3923928" y="1600200"/>
            <a:ext cx="4762872" cy="4525963"/>
          </a:xfrm>
        </p:spPr>
        <p:txBody>
          <a:bodyPr>
            <a:normAutofit fontScale="92500" lnSpcReduction="10000"/>
          </a:bodyPr>
          <a:lstStyle/>
          <a:p>
            <a:r>
              <a:rPr lang="hu-HU" dirty="0" smtClean="0">
                <a:solidFill>
                  <a:srgbClr val="C00000"/>
                </a:solidFill>
                <a:latin typeface="Impact" panose="020B0806030902050204" pitchFamily="34" charset="0"/>
              </a:rPr>
              <a:t>Vízvári Gyula</a:t>
            </a:r>
          </a:p>
          <a:p>
            <a:r>
              <a:rPr lang="hu-HU" dirty="0" err="1" smtClean="0">
                <a:solidFill>
                  <a:srgbClr val="C00000"/>
                </a:solidFill>
                <a:latin typeface="Impact" panose="020B0806030902050204" pitchFamily="34" charset="0"/>
              </a:rPr>
              <a:t>Helvey</a:t>
            </a:r>
            <a:r>
              <a:rPr lang="hu-HU" dirty="0" smtClean="0">
                <a:solidFill>
                  <a:srgbClr val="C00000"/>
                </a:solidFill>
                <a:latin typeface="Impact" panose="020B0806030902050204" pitchFamily="34" charset="0"/>
              </a:rPr>
              <a:t> Laura</a:t>
            </a:r>
          </a:p>
          <a:p>
            <a:r>
              <a:rPr lang="hu-HU" dirty="0" err="1" smtClean="0">
                <a:solidFill>
                  <a:srgbClr val="C00000"/>
                </a:solidFill>
                <a:latin typeface="Impact" panose="020B0806030902050204" pitchFamily="34" charset="0"/>
              </a:rPr>
              <a:t>Újházy</a:t>
            </a:r>
            <a:r>
              <a:rPr lang="hu-HU" dirty="0" smtClean="0">
                <a:solidFill>
                  <a:srgbClr val="C00000"/>
                </a:solidFill>
                <a:latin typeface="Impact" panose="020B0806030902050204" pitchFamily="34" charset="0"/>
              </a:rPr>
              <a:t> Ede</a:t>
            </a:r>
          </a:p>
          <a:p>
            <a:r>
              <a:rPr lang="hu-HU" dirty="0" smtClean="0">
                <a:solidFill>
                  <a:srgbClr val="C00000"/>
                </a:solidFill>
                <a:latin typeface="Impact" panose="020B0806030902050204" pitchFamily="34" charset="0"/>
              </a:rPr>
              <a:t>Molnárné </a:t>
            </a:r>
            <a:r>
              <a:rPr lang="hu-HU" dirty="0" err="1" smtClean="0">
                <a:solidFill>
                  <a:srgbClr val="C00000"/>
                </a:solidFill>
                <a:latin typeface="Impact" panose="020B0806030902050204" pitchFamily="34" charset="0"/>
              </a:rPr>
              <a:t>Kocsisovszky</a:t>
            </a:r>
            <a:r>
              <a:rPr lang="hu-HU" dirty="0" smtClean="0">
                <a:solidFill>
                  <a:srgbClr val="C00000"/>
                </a:solidFill>
                <a:latin typeface="Impact" panose="020B0806030902050204" pitchFamily="34" charset="0"/>
              </a:rPr>
              <a:t> Borcsa</a:t>
            </a:r>
          </a:p>
          <a:p>
            <a:r>
              <a:rPr lang="hu-HU" dirty="0" smtClean="0">
                <a:solidFill>
                  <a:srgbClr val="C00000"/>
                </a:solidFill>
                <a:latin typeface="Impact" panose="020B0806030902050204" pitchFamily="34" charset="0"/>
              </a:rPr>
              <a:t>Nagy Imre</a:t>
            </a:r>
          </a:p>
          <a:p>
            <a:r>
              <a:rPr lang="hu-HU" dirty="0" smtClean="0">
                <a:solidFill>
                  <a:srgbClr val="C00000"/>
                </a:solidFill>
                <a:latin typeface="Impact" panose="020B0806030902050204" pitchFamily="34" charset="0"/>
              </a:rPr>
              <a:t>Jászai Mari</a:t>
            </a:r>
          </a:p>
          <a:p>
            <a:r>
              <a:rPr lang="hu-HU" dirty="0" smtClean="0">
                <a:solidFill>
                  <a:srgbClr val="C00000"/>
                </a:solidFill>
                <a:latin typeface="Impact" panose="020B0806030902050204" pitchFamily="34" charset="0"/>
              </a:rPr>
              <a:t>Fáy Szeréna</a:t>
            </a:r>
          </a:p>
          <a:p>
            <a:r>
              <a:rPr lang="hu-HU" dirty="0" smtClean="0">
                <a:solidFill>
                  <a:srgbClr val="C00000"/>
                </a:solidFill>
                <a:latin typeface="Impact" panose="020B0806030902050204" pitchFamily="34" charset="0"/>
              </a:rPr>
              <a:t>Bercsényi Béla</a:t>
            </a:r>
          </a:p>
          <a:p>
            <a:r>
              <a:rPr lang="hu-HU" dirty="0" smtClean="0">
                <a:solidFill>
                  <a:srgbClr val="C00000"/>
                </a:solidFill>
                <a:latin typeface="Impact" panose="020B0806030902050204" pitchFamily="34" charset="0"/>
              </a:rPr>
              <a:t>Márkus Emília</a:t>
            </a:r>
          </a:p>
          <a:p>
            <a:r>
              <a:rPr lang="hu-HU" dirty="0" smtClean="0">
                <a:solidFill>
                  <a:srgbClr val="C00000"/>
                </a:solidFill>
                <a:latin typeface="Impact" panose="020B0806030902050204" pitchFamily="34" charset="0"/>
              </a:rPr>
              <a:t>Kovács Gyula</a:t>
            </a:r>
          </a:p>
        </p:txBody>
      </p:sp>
      <p:cxnSp>
        <p:nvCxnSpPr>
          <p:cNvPr id="7" name="Egyenes összekötő 6"/>
          <p:cNvCxnSpPr/>
          <p:nvPr/>
        </p:nvCxnSpPr>
        <p:spPr>
          <a:xfrm>
            <a:off x="2123728" y="1844824"/>
            <a:ext cx="1872208" cy="165618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Egyenes összekötő 15"/>
          <p:cNvCxnSpPr/>
          <p:nvPr/>
        </p:nvCxnSpPr>
        <p:spPr>
          <a:xfrm>
            <a:off x="1763688" y="2348880"/>
            <a:ext cx="2232248" cy="288032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Egyenes összekötő 27"/>
          <p:cNvCxnSpPr/>
          <p:nvPr/>
        </p:nvCxnSpPr>
        <p:spPr>
          <a:xfrm>
            <a:off x="1763688" y="2672916"/>
            <a:ext cx="2232248" cy="126014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Egyenes összekötő 31"/>
          <p:cNvCxnSpPr/>
          <p:nvPr/>
        </p:nvCxnSpPr>
        <p:spPr>
          <a:xfrm flipV="1">
            <a:off x="1763688" y="2276872"/>
            <a:ext cx="2232248" cy="86409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Egyenes összekötő 44"/>
          <p:cNvCxnSpPr/>
          <p:nvPr/>
        </p:nvCxnSpPr>
        <p:spPr>
          <a:xfrm flipV="1">
            <a:off x="1547664" y="3140968"/>
            <a:ext cx="2448272" cy="43204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Egyenes összekötő 46"/>
          <p:cNvCxnSpPr/>
          <p:nvPr/>
        </p:nvCxnSpPr>
        <p:spPr>
          <a:xfrm flipV="1">
            <a:off x="1689301" y="1844824"/>
            <a:ext cx="2306635" cy="208823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9" name="Egyenes összekötő 48"/>
          <p:cNvCxnSpPr/>
          <p:nvPr/>
        </p:nvCxnSpPr>
        <p:spPr>
          <a:xfrm flipV="1">
            <a:off x="1907704" y="2708920"/>
            <a:ext cx="2088232" cy="172819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Egyenes összekötő 50"/>
          <p:cNvCxnSpPr/>
          <p:nvPr/>
        </p:nvCxnSpPr>
        <p:spPr>
          <a:xfrm>
            <a:off x="2339752" y="4869160"/>
            <a:ext cx="1656184" cy="86409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3" name="Egyenes összekötő 52"/>
          <p:cNvCxnSpPr/>
          <p:nvPr/>
        </p:nvCxnSpPr>
        <p:spPr>
          <a:xfrm flipV="1">
            <a:off x="1763688" y="4869160"/>
            <a:ext cx="2232248" cy="43204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5" name="Egyenes összekötő 54"/>
          <p:cNvCxnSpPr/>
          <p:nvPr/>
        </p:nvCxnSpPr>
        <p:spPr>
          <a:xfrm flipV="1">
            <a:off x="1187624" y="4437112"/>
            <a:ext cx="2808312" cy="129614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9210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5000">
        <p:circle/>
      </p:transition>
    </mc:Choice>
    <mc:Fallback xmlns="">
      <p:transition spd="slow" advClick="0" advTm="25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500"/>
                            </p:stCondLst>
                            <p:childTnLst>
                              <p:par>
                                <p:cTn id="6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500"/>
                            </p:stCondLst>
                            <p:childTnLst>
                              <p:par>
                                <p:cTn id="6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500"/>
                            </p:stCondLst>
                            <p:childTnLst>
                              <p:par>
                                <p:cTn id="7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500"/>
                            </p:stCondLst>
                            <p:childTnLst>
                              <p:par>
                                <p:cTn id="7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500"/>
                            </p:stCondLst>
                            <p:childTnLst>
                              <p:par>
                                <p:cTn id="8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1500"/>
                            </p:stCondLst>
                            <p:childTnLst>
                              <p:par>
                                <p:cTn id="8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2500"/>
                            </p:stCondLst>
                            <p:childTnLst>
                              <p:par>
                                <p:cTn id="9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3500"/>
                            </p:stCondLst>
                            <p:childTnLst>
                              <p:par>
                                <p:cTn id="9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4500"/>
                            </p:stCondLst>
                            <p:childTnLst>
                              <p:par>
                                <p:cTn id="10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5500"/>
                            </p:stCondLst>
                            <p:childTnLst>
                              <p:par>
                                <p:cTn id="10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6000"/>
                            </p:stCondLst>
                            <p:childTnLst>
                              <p:par>
                                <p:cTn id="1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6500"/>
                            </p:stCondLst>
                            <p:childTnLst>
                              <p:par>
                                <p:cTn id="1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7000"/>
                            </p:stCondLst>
                            <p:childTnLst>
                              <p:par>
                                <p:cTn id="1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7500"/>
                            </p:stCondLst>
                            <p:childTnLst>
                              <p:par>
                                <p:cTn id="1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8000"/>
                            </p:stCondLst>
                            <p:childTnLst>
                              <p:par>
                                <p:cTn id="1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8500"/>
                            </p:stCondLst>
                            <p:childTnLst>
                              <p:par>
                                <p:cTn id="13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9000"/>
                            </p:stCondLst>
                            <p:childTnLst>
                              <p:par>
                                <p:cTn id="13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9500"/>
                            </p:stCondLst>
                            <p:childTnLst>
                              <p:par>
                                <p:cTn id="14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14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4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/>
          <p:cNvSpPr/>
          <p:nvPr/>
        </p:nvSpPr>
        <p:spPr>
          <a:xfrm>
            <a:off x="3059832" y="527790"/>
            <a:ext cx="3096344" cy="668962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Téglalap 6"/>
          <p:cNvSpPr/>
          <p:nvPr/>
        </p:nvSpPr>
        <p:spPr>
          <a:xfrm>
            <a:off x="467544" y="1606863"/>
            <a:ext cx="8280920" cy="4392488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800" b="1" dirty="0" smtClean="0">
                <a:solidFill>
                  <a:srgbClr val="C00000"/>
                </a:solidFill>
                <a:latin typeface="Impact" panose="020B0806030902050204" pitchFamily="34" charset="0"/>
              </a:rPr>
              <a:t>A szereplők</a:t>
            </a:r>
            <a:endParaRPr lang="hu-HU" sz="4800" b="1" dirty="0">
              <a:solidFill>
                <a:srgbClr val="C00000"/>
              </a:solidFill>
              <a:latin typeface="Impact" panose="020B080603090205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606863"/>
            <a:ext cx="8280920" cy="4392488"/>
          </a:xfrm>
        </p:spPr>
        <p:txBody>
          <a:bodyPr>
            <a:normAutofit fontScale="92500" lnSpcReduction="10000"/>
          </a:bodyPr>
          <a:lstStyle/>
          <a:p>
            <a:r>
              <a:rPr lang="hu-HU" dirty="0" smtClean="0">
                <a:solidFill>
                  <a:srgbClr val="C00000"/>
                </a:solidFill>
                <a:latin typeface="Impact" panose="020B0806030902050204" pitchFamily="34" charset="0"/>
              </a:rPr>
              <a:t>Nagy Imre (Csongor): </a:t>
            </a:r>
            <a:r>
              <a:rPr lang="hu-HU" dirty="0">
                <a:solidFill>
                  <a:srgbClr val="C00000"/>
                </a:solidFill>
                <a:latin typeface="Impact" panose="020B0806030902050204" pitchFamily="34" charset="0"/>
              </a:rPr>
              <a:t>1870. április </a:t>
            </a:r>
            <a:r>
              <a:rPr lang="hu-HU" dirty="0" smtClean="0">
                <a:solidFill>
                  <a:srgbClr val="C00000"/>
                </a:solidFill>
                <a:latin typeface="Impact" panose="020B0806030902050204" pitchFamily="34" charset="0"/>
              </a:rPr>
              <a:t>1-jétől haláláig a Nemzeti Színház tagja volt. 1889-től rendezőként is foglalatoskodott.</a:t>
            </a:r>
          </a:p>
          <a:p>
            <a:r>
              <a:rPr lang="hu-HU" dirty="0" smtClean="0">
                <a:solidFill>
                  <a:srgbClr val="C00000"/>
                </a:solidFill>
                <a:latin typeface="Impact" panose="020B0806030902050204" pitchFamily="34" charset="0"/>
              </a:rPr>
              <a:t>Márkus Emília (Tünde): </a:t>
            </a:r>
            <a:r>
              <a:rPr lang="hu-HU" dirty="0">
                <a:solidFill>
                  <a:srgbClr val="C00000"/>
                </a:solidFill>
                <a:latin typeface="Impact" panose="020B0806030902050204" pitchFamily="34" charset="0"/>
              </a:rPr>
              <a:t> </a:t>
            </a:r>
            <a:r>
              <a:rPr lang="hu-HU" dirty="0" smtClean="0">
                <a:solidFill>
                  <a:srgbClr val="C00000"/>
                </a:solidFill>
                <a:latin typeface="Impact" panose="020B0806030902050204" pitchFamily="34" charset="0"/>
              </a:rPr>
              <a:t>1877-ben szerződött a Nemzeti Színházhoz, mikor is utolsó évét töltötte a Színművészeti Akadémián. </a:t>
            </a:r>
          </a:p>
          <a:p>
            <a:r>
              <a:rPr lang="hu-HU" dirty="0" smtClean="0">
                <a:solidFill>
                  <a:srgbClr val="C00000"/>
                </a:solidFill>
                <a:latin typeface="Impact" panose="020B0806030902050204" pitchFamily="34" charset="0"/>
              </a:rPr>
              <a:t>Jászai Mari (Mirigy): a Nemzeti Színház</a:t>
            </a:r>
            <a:r>
              <a:rPr lang="hu-HU" dirty="0">
                <a:solidFill>
                  <a:srgbClr val="C00000"/>
                </a:solidFill>
                <a:latin typeface="Impact" panose="020B0806030902050204" pitchFamily="34" charset="0"/>
              </a:rPr>
              <a:t> nagyasszonya, az egyik legnagyobb magyar tragika</a:t>
            </a:r>
            <a:r>
              <a:rPr lang="hu-HU" dirty="0" smtClean="0">
                <a:solidFill>
                  <a:srgbClr val="C00000"/>
                </a:solidFill>
                <a:latin typeface="Impact" panose="020B0806030902050204" pitchFamily="34" charset="0"/>
              </a:rPr>
              <a:t>. 1872-ben csatlakozott a színházhoz, ahol haláláig dolgozott.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39" y="-19130"/>
            <a:ext cx="2127767" cy="2938345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406" y="-19130"/>
            <a:ext cx="2164348" cy="2938345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802" y="-27507"/>
            <a:ext cx="2150110" cy="2938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492797"/>
      </p:ext>
    </p:extLst>
  </p:cSld>
  <p:clrMapOvr>
    <a:masterClrMapping/>
  </p:clrMapOvr>
  <p:transition spd="slow" advClick="0" advTm="20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4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4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4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4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4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4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4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/>
        </p:nvSpPr>
        <p:spPr>
          <a:xfrm>
            <a:off x="3017878" y="548680"/>
            <a:ext cx="3168352" cy="576064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Téglalap 5"/>
          <p:cNvSpPr/>
          <p:nvPr/>
        </p:nvSpPr>
        <p:spPr>
          <a:xfrm>
            <a:off x="467544" y="1628800"/>
            <a:ext cx="8064896" cy="4248472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800" b="1" dirty="0" smtClean="0">
                <a:solidFill>
                  <a:srgbClr val="C00000"/>
                </a:solidFill>
                <a:latin typeface="Impact" panose="020B0806030902050204" pitchFamily="34" charset="0"/>
              </a:rPr>
              <a:t>A szereplők</a:t>
            </a:r>
            <a:endParaRPr lang="hu-HU" sz="4800" b="1" dirty="0">
              <a:solidFill>
                <a:srgbClr val="C00000"/>
              </a:solidFill>
              <a:latin typeface="Impact" panose="020B080603090205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637111"/>
          </a:xfrm>
        </p:spPr>
        <p:txBody>
          <a:bodyPr>
            <a:normAutofit lnSpcReduction="10000"/>
          </a:bodyPr>
          <a:lstStyle/>
          <a:p>
            <a:r>
              <a:rPr lang="hu-HU" dirty="0" err="1" smtClean="0">
                <a:solidFill>
                  <a:srgbClr val="C00000"/>
                </a:solidFill>
                <a:latin typeface="Impact" panose="020B0806030902050204" pitchFamily="34" charset="0"/>
              </a:rPr>
              <a:t>Helvey</a:t>
            </a:r>
            <a:r>
              <a:rPr lang="hu-HU" dirty="0" smtClean="0">
                <a:solidFill>
                  <a:srgbClr val="C00000"/>
                </a:solidFill>
                <a:latin typeface="Impact" panose="020B0806030902050204" pitchFamily="34" charset="0"/>
              </a:rPr>
              <a:t> </a:t>
            </a:r>
            <a:r>
              <a:rPr lang="hu-HU" dirty="0" smtClean="0">
                <a:solidFill>
                  <a:srgbClr val="C00000"/>
                </a:solidFill>
                <a:latin typeface="Impact" panose="020B0806030902050204" pitchFamily="34" charset="0"/>
              </a:rPr>
              <a:t>Laura (Ledér): 1870-ben szerződött a Nemzeti színházhoz, és 1909-ben örökös tagja lett.</a:t>
            </a:r>
          </a:p>
          <a:p>
            <a:r>
              <a:rPr lang="hu-HU" sz="2600" dirty="0" smtClean="0">
                <a:solidFill>
                  <a:srgbClr val="C00000"/>
                </a:solidFill>
                <a:latin typeface="Impact" panose="020B0806030902050204" pitchFamily="34" charset="0"/>
              </a:rPr>
              <a:t>Molnárné </a:t>
            </a:r>
            <a:r>
              <a:rPr lang="hu-HU" sz="2600" dirty="0" err="1" smtClean="0">
                <a:solidFill>
                  <a:srgbClr val="C00000"/>
                </a:solidFill>
                <a:latin typeface="Impact" panose="020B0806030902050204" pitchFamily="34" charset="0"/>
              </a:rPr>
              <a:t>Kocsisovszky</a:t>
            </a:r>
            <a:r>
              <a:rPr lang="hu-HU" sz="2600" dirty="0" smtClean="0">
                <a:solidFill>
                  <a:srgbClr val="C00000"/>
                </a:solidFill>
                <a:latin typeface="Impact" panose="020B0806030902050204" pitchFamily="34" charset="0"/>
              </a:rPr>
              <a:t> Borcsa (Ilma): a Budai Népszínházban játszott először, de öt év múlva, 1867-ben átszerződött a Nemzeti Színházhoz, ahol nyugdíjba meneteléig játszott.</a:t>
            </a:r>
          </a:p>
          <a:p>
            <a:r>
              <a:rPr lang="hu-HU" dirty="0" smtClean="0">
                <a:solidFill>
                  <a:srgbClr val="C00000"/>
                </a:solidFill>
                <a:latin typeface="Impact" panose="020B0806030902050204" pitchFamily="34" charset="0"/>
              </a:rPr>
              <a:t>Vasvári Gyula (Balga): 1873-ban Szigligeti Ede hívta a színházba. 1905-ben nyugdíjba ment, és ebben az évben választották örökös taggá.</a:t>
            </a:r>
            <a:endParaRPr lang="hu-HU" dirty="0">
              <a:solidFill>
                <a:srgbClr val="C00000"/>
              </a:solidFill>
              <a:latin typeface="Impact" panose="020B080603090205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488" y="-53644"/>
            <a:ext cx="2235542" cy="3087175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329" y="-53644"/>
            <a:ext cx="2192881" cy="308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007902"/>
      </p:ext>
    </p:extLst>
  </p:cSld>
  <p:clrMapOvr>
    <a:masterClrMapping/>
  </p:clrMapOvr>
  <p:transition spd="slow" advClick="0" advTm="20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4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25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5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4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467544" y="332656"/>
            <a:ext cx="8208912" cy="1008112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Téglalap 3"/>
          <p:cNvSpPr/>
          <p:nvPr/>
        </p:nvSpPr>
        <p:spPr>
          <a:xfrm>
            <a:off x="467544" y="1484784"/>
            <a:ext cx="8208912" cy="468052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800" dirty="0" smtClean="0">
                <a:solidFill>
                  <a:srgbClr val="C00000"/>
                </a:solidFill>
                <a:latin typeface="Impact" panose="020B0806030902050204" pitchFamily="34" charset="0"/>
              </a:rPr>
              <a:t>Színháztörténeti helyzetelemzés</a:t>
            </a:r>
            <a:endParaRPr lang="hu-HU" sz="4800" dirty="0">
              <a:solidFill>
                <a:srgbClr val="C00000"/>
              </a:solidFill>
              <a:latin typeface="Impact" panose="020B080603090205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 smtClean="0">
                <a:solidFill>
                  <a:srgbClr val="C00000"/>
                </a:solidFill>
                <a:latin typeface="Impact" panose="020B0806030902050204" pitchFamily="34" charset="0"/>
              </a:rPr>
              <a:t>A színház </a:t>
            </a:r>
            <a:r>
              <a:rPr lang="hu-HU" dirty="0" err="1" smtClean="0">
                <a:solidFill>
                  <a:srgbClr val="C00000"/>
                </a:solidFill>
                <a:latin typeface="Impact" panose="020B0806030902050204" pitchFamily="34" charset="0"/>
              </a:rPr>
              <a:t>Paulay</a:t>
            </a:r>
            <a:r>
              <a:rPr lang="hu-HU" dirty="0" smtClean="0">
                <a:solidFill>
                  <a:srgbClr val="C00000"/>
                </a:solidFill>
                <a:latin typeface="Impact" panose="020B0806030902050204" pitchFamily="34" charset="0"/>
              </a:rPr>
              <a:t> Ede vezetése alatt élte aranykorát (1878-1894)</a:t>
            </a:r>
          </a:p>
          <a:p>
            <a:r>
              <a:rPr lang="hu-HU" dirty="0" smtClean="0">
                <a:solidFill>
                  <a:srgbClr val="C00000"/>
                </a:solidFill>
                <a:latin typeface="Impact" panose="020B0806030902050204" pitchFamily="34" charset="0"/>
              </a:rPr>
              <a:t>A színház épülete a mai Rákóczi utca 1. szám alatt volt található</a:t>
            </a:r>
          </a:p>
          <a:p>
            <a:r>
              <a:rPr lang="hu-HU" dirty="0" smtClean="0">
                <a:solidFill>
                  <a:srgbClr val="C00000"/>
                </a:solidFill>
                <a:latin typeface="Impact" panose="020B0806030902050204" pitchFamily="34" charset="0"/>
              </a:rPr>
              <a:t>1835-ben kezdték építeni, majd 1837. augusztus 22-én nyitották meg Pesti Magyar Színház néven, de 1908 nyarán bezárták, mert tűz- és </a:t>
            </a:r>
            <a:r>
              <a:rPr lang="hu-HU" dirty="0" err="1" smtClean="0">
                <a:solidFill>
                  <a:srgbClr val="C00000"/>
                </a:solidFill>
                <a:latin typeface="Impact" panose="020B0806030902050204" pitchFamily="34" charset="0"/>
              </a:rPr>
              <a:t>életeveszélyesnek</a:t>
            </a:r>
            <a:r>
              <a:rPr lang="hu-HU" dirty="0" smtClean="0">
                <a:solidFill>
                  <a:srgbClr val="C00000"/>
                </a:solidFill>
                <a:latin typeface="Impact" panose="020B0806030902050204" pitchFamily="34" charset="0"/>
              </a:rPr>
              <a:t> nyilvánították</a:t>
            </a:r>
          </a:p>
          <a:p>
            <a:r>
              <a:rPr lang="hu-HU" dirty="0" smtClean="0">
                <a:solidFill>
                  <a:srgbClr val="C00000"/>
                </a:solidFill>
                <a:latin typeface="Impact" panose="020B0806030902050204" pitchFamily="34" charset="0"/>
              </a:rPr>
              <a:t>Ezután a társulat „átmenetileg” a Blaha Lujza téri Népszínházba költözött át</a:t>
            </a:r>
          </a:p>
          <a:p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389422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20000">
        <p14:ripple/>
      </p:transition>
    </mc:Choice>
    <mc:Fallback xmlns="">
      <p:transition spd="slow" advClick="0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églalap 5"/>
          <p:cNvSpPr/>
          <p:nvPr/>
        </p:nvSpPr>
        <p:spPr>
          <a:xfrm>
            <a:off x="971600" y="404664"/>
            <a:ext cx="7200800" cy="864096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Téglalap 4"/>
          <p:cNvSpPr/>
          <p:nvPr/>
        </p:nvSpPr>
        <p:spPr>
          <a:xfrm>
            <a:off x="3059832" y="2276872"/>
            <a:ext cx="3024336" cy="72008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Téglalap 3"/>
          <p:cNvSpPr/>
          <p:nvPr/>
        </p:nvSpPr>
        <p:spPr>
          <a:xfrm>
            <a:off x="467544" y="4437112"/>
            <a:ext cx="6840760" cy="1656184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6000" dirty="0" smtClean="0">
                <a:solidFill>
                  <a:srgbClr val="C00000"/>
                </a:solidFill>
                <a:latin typeface="Impact" panose="020B0806030902050204" pitchFamily="34" charset="0"/>
              </a:rPr>
              <a:t>Köszönjük a figyelmet!</a:t>
            </a:r>
            <a:endParaRPr lang="hu-HU" sz="6000" dirty="0">
              <a:solidFill>
                <a:srgbClr val="C00000"/>
              </a:solidFill>
              <a:latin typeface="Impact" panose="020B080603090205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hu-HU" sz="5200" dirty="0" smtClean="0">
              <a:latin typeface="Impact" panose="020B0806030902050204" pitchFamily="34" charset="0"/>
            </a:endParaRPr>
          </a:p>
          <a:p>
            <a:pPr marL="0" indent="0" algn="ctr">
              <a:buNone/>
            </a:pPr>
            <a:r>
              <a:rPr lang="hu-HU" sz="5600" dirty="0" err="1" smtClean="0">
                <a:solidFill>
                  <a:srgbClr val="C00000"/>
                </a:solidFill>
                <a:latin typeface="Impact" panose="020B0806030902050204" pitchFamily="34" charset="0"/>
              </a:rPr>
              <a:t>Rezonőrök</a:t>
            </a:r>
            <a:endParaRPr lang="hu-HU" sz="5600" dirty="0" smtClean="0">
              <a:solidFill>
                <a:srgbClr val="C00000"/>
              </a:solidFill>
              <a:latin typeface="Impact" panose="020B0806030902050204" pitchFamily="34" charset="0"/>
            </a:endParaRPr>
          </a:p>
          <a:p>
            <a:pPr marL="0" indent="0" algn="ctr">
              <a:buNone/>
            </a:pPr>
            <a:endParaRPr lang="hu-HU" dirty="0"/>
          </a:p>
          <a:p>
            <a:pPr marL="0" indent="0" algn="ctr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sz="2400" u="sng" dirty="0" smtClean="0">
                <a:solidFill>
                  <a:srgbClr val="C00000"/>
                </a:solidFill>
                <a:latin typeface="Impact" panose="020B0806030902050204" pitchFamily="34" charset="0"/>
              </a:rPr>
              <a:t>Források: </a:t>
            </a:r>
          </a:p>
          <a:p>
            <a:pPr marL="0" indent="0">
              <a:buNone/>
            </a:pPr>
            <a:r>
              <a:rPr lang="hu-HU" sz="2400" dirty="0" smtClean="0">
                <a:solidFill>
                  <a:srgbClr val="C00000"/>
                </a:solidFill>
                <a:latin typeface="Impact" panose="020B0806030902050204" pitchFamily="34" charset="0"/>
              </a:rPr>
              <a:t>Fővárosi Szabó Ervin Könyvtár Budapest Gyűjteménye</a:t>
            </a:r>
          </a:p>
          <a:p>
            <a:pPr marL="0" indent="0">
              <a:buNone/>
            </a:pPr>
            <a:r>
              <a:rPr lang="hu-HU" sz="2400" dirty="0" smtClean="0">
                <a:solidFill>
                  <a:srgbClr val="C00000"/>
                </a:solidFill>
                <a:latin typeface="Impact" panose="020B0806030902050204" pitchFamily="34" charset="0"/>
              </a:rPr>
              <a:t>Országos Színháztörténeti Múzeum és Intézet Könyvtára és dokumentumai</a:t>
            </a:r>
          </a:p>
          <a:p>
            <a:pPr marL="0" indent="0">
              <a:buNone/>
            </a:pPr>
            <a:r>
              <a:rPr lang="hu-HU" sz="2400" dirty="0" err="1" smtClean="0">
                <a:solidFill>
                  <a:srgbClr val="C00000"/>
                </a:solidFill>
                <a:latin typeface="Impact" panose="020B0806030902050204" pitchFamily="34" charset="0"/>
              </a:rPr>
              <a:t>www.wikipedia.hu</a:t>
            </a:r>
            <a:endParaRPr lang="hu-HU" sz="2400" dirty="0">
              <a:solidFill>
                <a:srgbClr val="C00000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16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Click="0" advTm="13000">
        <p14:switch dir="r"/>
      </p:transition>
    </mc:Choice>
    <mc:Fallback xmlns="">
      <p:transition spd="slow" advClick="0" advTm="1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0"/>
                            </p:stCondLst>
                            <p:childTnLst>
                              <p:par>
                                <p:cTn id="9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</TotalTime>
  <Words>368</Words>
  <Application>Microsoft Office PowerPoint</Application>
  <PresentationFormat>Diavetítés a képernyőre (4:3 oldalarány)</PresentationFormat>
  <Paragraphs>63</Paragraphs>
  <Slides>8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9" baseType="lpstr">
      <vt:lpstr>Office-téma</vt:lpstr>
      <vt:lpstr>Csongor és Tünde</vt:lpstr>
      <vt:lpstr>Paulay Ede</vt:lpstr>
      <vt:lpstr>Főbb rendezései</vt:lpstr>
      <vt:lpstr>A Csongor és Tünde</vt:lpstr>
      <vt:lpstr>A szereplők</vt:lpstr>
      <vt:lpstr>A szereplők</vt:lpstr>
      <vt:lpstr>Színháztörténeti helyzetelemzés</vt:lpstr>
      <vt:lpstr>Köszönjük a figyelmet!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Csongor és Tünde</dc:title>
  <dc:creator>Niki</dc:creator>
  <cp:lastModifiedBy>Niki</cp:lastModifiedBy>
  <cp:revision>35</cp:revision>
  <dcterms:created xsi:type="dcterms:W3CDTF">2016-03-18T11:32:48Z</dcterms:created>
  <dcterms:modified xsi:type="dcterms:W3CDTF">2016-03-19T14:37:06Z</dcterms:modified>
</cp:coreProperties>
</file>